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60" r:id="rId4"/>
    <p:sldId id="544" r:id="rId5"/>
    <p:sldId id="548" r:id="rId6"/>
    <p:sldId id="542" r:id="rId7"/>
    <p:sldId id="546" r:id="rId8"/>
    <p:sldId id="540" r:id="rId9"/>
    <p:sldId id="549" r:id="rId10"/>
    <p:sldId id="54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ishor" initials="ak" lastIdx="1" clrIdx="0">
    <p:extLst>
      <p:ext uri="{19B8F6BF-5375-455C-9EA6-DF929625EA0E}">
        <p15:presenceInfo xmlns:p15="http://schemas.microsoft.com/office/powerpoint/2012/main" userId="428a4408d9e797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99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5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8A0FB-4F82-4B45-8848-C4E8823C258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F7FFB-80D8-4948-BE7D-5FEF44A06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3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B0CF-61FF-8738-DF71-E88260C86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0E943-C45F-18F4-729E-CE0B0042B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C11B-6C8D-5876-8617-21655003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93A7-B79E-AAA9-0D8A-6299C4FC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619CF-815C-B11E-A181-314D1ECF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42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4450-0882-9F4A-851C-ABC4F7F4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5BBAE-600A-51C4-A962-D762BBCF9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BD08-35F5-2210-CC3A-DADDC1C0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086E-7B41-256C-FFBB-5B9E8D7C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F1A1-BDD3-EA9F-5C30-8CB96989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8D83E-98C8-EAC4-ACF4-E65FA03B8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19027-60A9-6644-345E-2F67BBA60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DF5F8-8690-DB4B-3323-60937F77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497B-06DF-9E6E-7A93-7F508714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45CB-857A-BAAD-2186-0FE136F4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12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899B-4E6C-281C-F98F-10D26A7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81922-3BEE-00C9-5CD5-17A252C3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D66A-95C0-3CF5-4AF5-8CC8FF2D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ADB0-BEBB-86FA-0125-F5FB892A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8A02-9FA3-97B6-B228-EAC7BB81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692F-EDE6-AEC1-4C00-688ED22C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CC62-918E-7C8A-792D-B2CBAF1D3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9A72E-204D-4501-9552-C337E562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662CC-7F36-F237-FA5F-1002ED10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60D-E0B3-DB74-6B11-E33E99E1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35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6115-0499-9F75-A87A-CBFDB0F7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ED332-773F-1ACB-03A2-26E3DC8E8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8FD9-76CA-C7EE-AA2C-BAE41017E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5A4B-0C4F-FEFD-D1FB-B14789DF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5A1B8-71A4-92BF-6B2C-030EB66C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CCBD-495F-E7B2-085B-F5B99416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38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01FF-4D44-139B-D56F-F6EF6631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9C8E-134E-32FF-AA5E-EBD10760B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CAE77-93FF-BC35-9C14-41D84777A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5AB3C-2336-8148-5BF3-3D5BD476F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7D4B4-B14E-030A-33E8-3104F99F4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D23F2-6684-17CE-1BE5-0B26271B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2E521-7FFD-E848-E121-3584C20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C373F-2AB3-94AD-15C7-A1FB8121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5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7B2C-B17D-16DB-24E5-55B624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FB068-B052-BCBE-E2A1-531351ED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B3814-C4D2-708B-FAFF-C65DAE05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A8AC-8EDC-5CC6-7F01-00BE7A8E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80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CD0C6-1BF2-B871-E944-232C4C1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507FD-427E-4A82-D44F-27B65508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D628-7008-E3D6-9F05-6556D9C0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0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C21A-6866-11E7-80F0-0752A884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5BDA3-83F3-323D-1286-22D67C98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50730-B618-DECF-D255-720A4B03D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64AE8-C8AE-2293-2D72-CA70E0DD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182CE-1B2D-60BB-3888-18EF093F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96458-4F1D-0DCA-DBF9-3C74E16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2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E55A-1017-19B5-2F45-554E0D5F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C5C41-B749-0D3A-70F9-27076537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48776-8A42-E423-8A42-E191CD0B2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9CFD6-BABF-C16A-4BD5-2E40AAC8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B7B20-DC3A-8BDC-7B76-205E0937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F2060-E544-B6BE-D70E-720021EF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4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F7014-FB46-596D-2B34-791714E9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D1C0D-078B-952A-A2B8-1BE1FC9E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3C6DA-C339-765C-56B2-D2EBF97E5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7B80-A689-29F6-AEBE-4C6E9BF84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7A66-AB15-CB0E-5B41-095AAE663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38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bin"/><Relationship Id="rId2" Type="http://schemas.openxmlformats.org/officeDocument/2006/relationships/image" Target="../media/image4.bin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.gif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3.jpg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4.gif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B5227-55A8-A9D0-F745-3ED3D4A9A3FD}"/>
              </a:ext>
            </a:extLst>
          </p:cNvPr>
          <p:cNvSpPr txBox="1"/>
          <p:nvPr/>
        </p:nvSpPr>
        <p:spPr>
          <a:xfrm>
            <a:off x="598391" y="507340"/>
            <a:ext cx="1052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Design of Real Time </a:t>
            </a:r>
            <a:r>
              <a:rPr lang="en-IN" sz="3200" dirty="0">
                <a:solidFill>
                  <a:srgbClr val="C00000"/>
                </a:solidFill>
                <a:ea typeface="Adobe Fan Heiti Std B" panose="020B0700000000000000" pitchFamily="34" charset="-128"/>
              </a:rPr>
              <a:t>weather</a:t>
            </a:r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 </a:t>
            </a:r>
            <a:r>
              <a:rPr lang="en-IN" sz="3200" dirty="0">
                <a:solidFill>
                  <a:srgbClr val="C00000"/>
                </a:solidFill>
                <a:ea typeface="Adobe Fan Heiti Std B" panose="020B0700000000000000" pitchFamily="34" charset="-128"/>
              </a:rPr>
              <a:t>monitoring instrument</a:t>
            </a:r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 using Internet of thing Module </a:t>
            </a:r>
            <a:endParaRPr lang="en-US" sz="3200" dirty="0">
              <a:solidFill>
                <a:srgbClr val="C00000"/>
              </a:solidFill>
              <a:ea typeface="Adobe Fan Heiti Std B" panose="020B07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E02A3-4048-3859-0B3A-9461CB34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DE3FA-5988-C4B2-5C2F-BDB93090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07" y="4552955"/>
            <a:ext cx="1797705" cy="179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CBB7B-933E-3F36-1CBE-0DB542FDD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71" y="4552955"/>
            <a:ext cx="1797705" cy="17977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02342B-4220-06F0-538D-FA29F8BA91F5}"/>
              </a:ext>
            </a:extLst>
          </p:cNvPr>
          <p:cNvSpPr/>
          <p:nvPr/>
        </p:nvSpPr>
        <p:spPr>
          <a:xfrm>
            <a:off x="0" y="2423492"/>
            <a:ext cx="12192000" cy="200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B30B0-393B-95DD-BE6B-1219D7C58DBF}"/>
              </a:ext>
            </a:extLst>
          </p:cNvPr>
          <p:cNvSpPr txBox="1"/>
          <p:nvPr/>
        </p:nvSpPr>
        <p:spPr>
          <a:xfrm>
            <a:off x="8357239" y="2862798"/>
            <a:ext cx="42169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chemeClr val="bg1"/>
                </a:solidFill>
              </a:rPr>
              <a:t>Prof. </a:t>
            </a:r>
            <a:r>
              <a:rPr lang="en-IN" sz="2300" b="1" dirty="0" err="1">
                <a:solidFill>
                  <a:schemeClr val="bg1"/>
                </a:solidFill>
              </a:rPr>
              <a:t>Dr.</a:t>
            </a:r>
            <a:r>
              <a:rPr lang="en-IN" sz="2300" b="1" dirty="0">
                <a:solidFill>
                  <a:schemeClr val="bg1"/>
                </a:solidFill>
              </a:rPr>
              <a:t> Chandan Sarangi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Dept. of Civil Engineering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IIT Madras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DE7DB-56B0-BD16-E771-91DB017E6FDE}"/>
              </a:ext>
            </a:extLst>
          </p:cNvPr>
          <p:cNvSpPr txBox="1"/>
          <p:nvPr/>
        </p:nvSpPr>
        <p:spPr>
          <a:xfrm>
            <a:off x="493971" y="2851919"/>
            <a:ext cx="38646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i="0" dirty="0" err="1">
                <a:solidFill>
                  <a:schemeClr val="bg1"/>
                </a:solidFill>
                <a:effectLst/>
              </a:rPr>
              <a:t>Sougat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kr. </a:t>
            </a:r>
            <a:r>
              <a:rPr lang="en-IN" sz="2300" b="1" dirty="0">
                <a:solidFill>
                  <a:schemeClr val="bg1"/>
                </a:solidFill>
              </a:rPr>
              <a:t>Sarangi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(CE21D300)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Abhishek kishor </a:t>
            </a:r>
            <a:r>
              <a:rPr lang="en-US" sz="2300" b="1" i="0" dirty="0">
                <a:solidFill>
                  <a:schemeClr val="bg1"/>
                </a:solidFill>
                <a:effectLst/>
              </a:rPr>
              <a:t>   (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CE23E009</a:t>
            </a:r>
            <a:r>
              <a:rPr lang="en-US" sz="2300" b="1" i="0" dirty="0">
                <a:solidFill>
                  <a:schemeClr val="bg1"/>
                </a:solidFill>
                <a:effectLst/>
              </a:rPr>
              <a:t>)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en-IN" sz="2300" b="1" i="0" dirty="0">
                <a:solidFill>
                  <a:schemeClr val="bg1"/>
                </a:solidFill>
                <a:effectLst/>
              </a:rPr>
              <a:t>Shakeel Ah. lone   (CE23E012)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41D8FE3-E956-74AA-7B90-FFA62FCC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6858F883-1D16-AE34-B6A0-5A93D182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9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</p:spTree>
    <p:extLst>
      <p:ext uri="{BB962C8B-B14F-4D97-AF65-F5344CB8AC3E}">
        <p14:creationId xmlns:p14="http://schemas.microsoft.com/office/powerpoint/2010/main" val="275416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872DE-62D5-9CF1-5724-EDF6C51A823F}"/>
              </a:ext>
            </a:extLst>
          </p:cNvPr>
          <p:cNvSpPr txBox="1"/>
          <p:nvPr/>
        </p:nvSpPr>
        <p:spPr>
          <a:xfrm>
            <a:off x="684791" y="14173"/>
            <a:ext cx="15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model 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E4A48A-C00E-C797-96A6-F26B3A30D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"/>
          <a:stretch/>
        </p:blipFill>
        <p:spPr>
          <a:xfrm>
            <a:off x="825551" y="904240"/>
            <a:ext cx="6883892" cy="5769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443AD-1495-A68D-4C5B-7E431FE7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34" y="904240"/>
            <a:ext cx="2972215" cy="5769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01CEE-62E2-5156-E7F7-0A8701EAA0A3}"/>
              </a:ext>
            </a:extLst>
          </p:cNvPr>
          <p:cNvSpPr txBox="1"/>
          <p:nvPr/>
        </p:nvSpPr>
        <p:spPr>
          <a:xfrm flipH="1">
            <a:off x="2887449" y="2269304"/>
            <a:ext cx="123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Rain gauge</a:t>
            </a:r>
            <a:endParaRPr lang="en-IN" b="1" dirty="0">
              <a:solidFill>
                <a:srgbClr val="00999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A5D93-A615-B232-D8CA-7FDDD3052E11}"/>
              </a:ext>
            </a:extLst>
          </p:cNvPr>
          <p:cNvSpPr txBox="1"/>
          <p:nvPr/>
        </p:nvSpPr>
        <p:spPr>
          <a:xfrm flipH="1">
            <a:off x="5934476" y="3374427"/>
            <a:ext cx="123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Vane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A74CB0-1E2E-8F27-4B90-F02F6E50283F}"/>
              </a:ext>
            </a:extLst>
          </p:cNvPr>
          <p:cNvSpPr txBox="1"/>
          <p:nvPr/>
        </p:nvSpPr>
        <p:spPr>
          <a:xfrm flipH="1">
            <a:off x="6274383" y="4699000"/>
            <a:ext cx="161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Anemometer</a:t>
            </a:r>
            <a:endParaRPr lang="en-IN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CE1DDEB1-1CBC-09D3-4E7A-F8556CF0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583278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C43332-125A-81EF-90F5-FDE5ABAE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DDF9F9-898B-34E7-17FE-9C8C6A87A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-790"/>
            <a:ext cx="745288" cy="745288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F743FCD7-C05F-ED93-2EE0-C61A418D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D02AC-DD4A-0635-E54C-7F375E69A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D57DF-4C7F-3D13-88D3-7B9E0475AF71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Proposed CAD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65392-D31F-5E70-AA7A-77BCBF01F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99A80D-8EA4-0933-0CAE-52DF3424C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95565"/>
              </p:ext>
            </p:extLst>
          </p:nvPr>
        </p:nvGraphicFramePr>
        <p:xfrm>
          <a:off x="157081" y="785403"/>
          <a:ext cx="12192000" cy="545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0199">
                  <a:extLst>
                    <a:ext uri="{9D8B030D-6E8A-4147-A177-3AD203B41FA5}">
                      <a16:colId xmlns:a16="http://schemas.microsoft.com/office/drawing/2014/main" val="1598199011"/>
                    </a:ext>
                  </a:extLst>
                </a:gridCol>
                <a:gridCol w="7441801">
                  <a:extLst>
                    <a:ext uri="{9D8B030D-6E8A-4147-A177-3AD203B41FA5}">
                      <a16:colId xmlns:a16="http://schemas.microsoft.com/office/drawing/2014/main" val="2468245549"/>
                    </a:ext>
                  </a:extLst>
                </a:gridCol>
              </a:tblGrid>
              <a:tr h="280163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Objective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 of Wind anemometer, Rain gauge and vane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of sensor with IOT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of thing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Weather monitoring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Workflow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429148"/>
                  </a:ext>
                </a:extLst>
              </a:tr>
              <a:tr h="265271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meteorological instruments work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and Design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of things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aided design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870088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D3C-D991-BB10-9A99-3D9AB290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B1D81-843F-5AD4-E6E0-260F6AF25834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Objective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9428-C66A-3F0A-50CD-9598381F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3668C-02BA-46EB-BE5E-12DD6162D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-790"/>
            <a:ext cx="745288" cy="745288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0202468-AA1A-C1BA-583F-05774EA0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C45D7-E882-7193-207A-157506A9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E563CFC-431D-5047-1404-EE2B8EC245D9}"/>
              </a:ext>
            </a:extLst>
          </p:cNvPr>
          <p:cNvGrpSpPr/>
          <p:nvPr/>
        </p:nvGrpSpPr>
        <p:grpSpPr>
          <a:xfrm>
            <a:off x="5445246" y="1165263"/>
            <a:ext cx="7148566" cy="5089598"/>
            <a:chOff x="6308846" y="1358303"/>
            <a:chExt cx="7148566" cy="5089598"/>
          </a:xfrm>
        </p:grpSpPr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2E2CD0F5-DEE5-98DD-FBF2-41389E9EA415}"/>
                </a:ext>
              </a:extLst>
            </p:cNvPr>
            <p:cNvSpPr/>
            <p:nvPr/>
          </p:nvSpPr>
          <p:spPr>
            <a:xfrm>
              <a:off x="6320899" y="5596410"/>
              <a:ext cx="1914954" cy="851491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  <a:effectLst>
              <a:outerShdw blurRad="228600" dist="38100" dir="5400000" sx="109000" sy="109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Stop</a:t>
              </a:r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EA97B21F-4DB2-0692-6034-68593E257966}"/>
                </a:ext>
              </a:extLst>
            </p:cNvPr>
            <p:cNvSpPr/>
            <p:nvPr/>
          </p:nvSpPr>
          <p:spPr>
            <a:xfrm>
              <a:off x="6308846" y="4996351"/>
              <a:ext cx="1894953" cy="986697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6</a:t>
              </a:r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FDC95236-B19E-5A7F-4A71-4CA7A12D2A4F}"/>
                </a:ext>
              </a:extLst>
            </p:cNvPr>
            <p:cNvSpPr/>
            <p:nvPr/>
          </p:nvSpPr>
          <p:spPr>
            <a:xfrm>
              <a:off x="6313839" y="4347095"/>
              <a:ext cx="1889007" cy="1087487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5</a:t>
              </a: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091C738F-3A7F-2164-31CB-32D29EAE58B0}"/>
                </a:ext>
              </a:extLst>
            </p:cNvPr>
            <p:cNvSpPr/>
            <p:nvPr/>
          </p:nvSpPr>
          <p:spPr>
            <a:xfrm>
              <a:off x="6308846" y="3773428"/>
              <a:ext cx="1883060" cy="986697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4</a:t>
              </a:r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BE6AE52A-C82B-5880-7FED-232ABA97D079}"/>
                </a:ext>
              </a:extLst>
            </p:cNvPr>
            <p:cNvSpPr/>
            <p:nvPr/>
          </p:nvSpPr>
          <p:spPr>
            <a:xfrm>
              <a:off x="6314953" y="3118179"/>
              <a:ext cx="1906844" cy="986697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1B19F3-EEEF-EAA3-C728-EE341AFA2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423" y="2435272"/>
              <a:ext cx="555099" cy="7565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8F7D5A-BCA4-5F6C-1CF0-D12FF3669D13}"/>
                </a:ext>
              </a:extLst>
            </p:cNvPr>
            <p:cNvSpPr txBox="1"/>
            <p:nvPr/>
          </p:nvSpPr>
          <p:spPr>
            <a:xfrm>
              <a:off x="9063589" y="2252256"/>
              <a:ext cx="2228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Design Constraint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168FAC-7481-F7FF-3A78-204BDD2DE1E7}"/>
                </a:ext>
              </a:extLst>
            </p:cNvPr>
            <p:cNvSpPr txBox="1"/>
            <p:nvPr/>
          </p:nvSpPr>
          <p:spPr>
            <a:xfrm>
              <a:off x="9008618" y="2856104"/>
              <a:ext cx="3630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Computer Aided Design &amp; Simulation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1169B8-1214-292F-1070-DABAF669AFE5}"/>
                </a:ext>
              </a:extLst>
            </p:cNvPr>
            <p:cNvSpPr txBox="1"/>
            <p:nvPr/>
          </p:nvSpPr>
          <p:spPr>
            <a:xfrm>
              <a:off x="9008618" y="4193206"/>
              <a:ext cx="3536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Sensor integration &amp; Testing</a:t>
              </a:r>
              <a:endPara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B7BC31-4374-2A0D-DD18-BF9E36823630}"/>
                </a:ext>
              </a:extLst>
            </p:cNvPr>
            <p:cNvSpPr txBox="1"/>
            <p:nvPr/>
          </p:nvSpPr>
          <p:spPr>
            <a:xfrm>
              <a:off x="8987522" y="3520398"/>
              <a:ext cx="446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Individual Hardware interfacing &amp; Testing</a:t>
              </a:r>
              <a:endPara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D6FFBE54-9056-EC1C-31A3-AF77823A0C85}"/>
                </a:ext>
              </a:extLst>
            </p:cNvPr>
            <p:cNvSpPr/>
            <p:nvPr/>
          </p:nvSpPr>
          <p:spPr>
            <a:xfrm>
              <a:off x="6320899" y="2528297"/>
              <a:ext cx="1894952" cy="986697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126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2</a:t>
              </a:r>
            </a:p>
            <a:p>
              <a:pPr algn="ctr" defTabSz="914126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1296FA3-E242-85A8-0421-2F4C75783764}"/>
                </a:ext>
              </a:extLst>
            </p:cNvPr>
            <p:cNvSpPr/>
            <p:nvPr/>
          </p:nvSpPr>
          <p:spPr>
            <a:xfrm>
              <a:off x="6320900" y="1880465"/>
              <a:ext cx="1894951" cy="986697"/>
            </a:xfrm>
            <a:prstGeom prst="diamond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126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1</a:t>
              </a:r>
            </a:p>
            <a:p>
              <a:pPr algn="ctr" defTabSz="914126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126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44618B3-F7D6-A18A-9BAF-4EC59EFA2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3245" y="3046872"/>
              <a:ext cx="555099" cy="756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B517BE4-1B21-2518-1027-B55A822FC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423" y="3690867"/>
              <a:ext cx="555099" cy="756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987B44-BA99-2BC0-C160-AB8A39F5A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5345" y="4376931"/>
              <a:ext cx="555099" cy="7565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E18CA2-4C37-87A2-0657-4E18401D1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3519" y="4957743"/>
              <a:ext cx="555099" cy="7565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68F23A-EC32-B72F-0904-069590488B6D}"/>
                </a:ext>
              </a:extLst>
            </p:cNvPr>
            <p:cNvSpPr txBox="1"/>
            <p:nvPr/>
          </p:nvSpPr>
          <p:spPr>
            <a:xfrm>
              <a:off x="9067627" y="4760125"/>
              <a:ext cx="3623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Embedding IoT into sensor network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CEEE6A-71A8-952E-9DA1-9743B54B3D0D}"/>
                </a:ext>
              </a:extLst>
            </p:cNvPr>
            <p:cNvSpPr txBox="1"/>
            <p:nvPr/>
          </p:nvSpPr>
          <p:spPr>
            <a:xfrm>
              <a:off x="9001866" y="1586122"/>
              <a:ext cx="3350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Literature survey &amp; Market study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D1B6A2E-A4C6-2BBA-C5BE-47032F1E2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346" y="1794419"/>
              <a:ext cx="555099" cy="7565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73981FF-24FC-2D6C-5FC6-91E36D8939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3519" y="5539940"/>
              <a:ext cx="555099" cy="7565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3DFFAB-DEDC-0255-02EF-FCB72496284B}"/>
                </a:ext>
              </a:extLst>
            </p:cNvPr>
            <p:cNvSpPr txBox="1"/>
            <p:nvPr/>
          </p:nvSpPr>
          <p:spPr>
            <a:xfrm>
              <a:off x="9063589" y="5346048"/>
              <a:ext cx="3623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Sensor Calibration &amp; Data validation </a:t>
              </a:r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4CC0238-CF02-7DC9-EB58-66284D3C214C}"/>
                </a:ext>
              </a:extLst>
            </p:cNvPr>
            <p:cNvSpPr/>
            <p:nvPr/>
          </p:nvSpPr>
          <p:spPr>
            <a:xfrm>
              <a:off x="6310867" y="1358303"/>
              <a:ext cx="1894950" cy="851491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  <a:effectLst>
              <a:outerShdw blurRad="228600" dist="38100" dir="5400000" sx="109000" sy="109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D7A27E-F7E6-E496-9C7B-E0D4C48F9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3519" y="6081068"/>
              <a:ext cx="555099" cy="7565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F598B-DBA6-6857-F628-4F6E93F8CE55}"/>
                </a:ext>
              </a:extLst>
            </p:cNvPr>
            <p:cNvSpPr txBox="1"/>
            <p:nvPr/>
          </p:nvSpPr>
          <p:spPr>
            <a:xfrm>
              <a:off x="9090202" y="5898876"/>
              <a:ext cx="3623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Finished Product</a:t>
              </a:r>
              <a:endPara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83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2703E1-3E1A-5CE9-9884-7ECE7A520C0D}"/>
              </a:ext>
            </a:extLst>
          </p:cNvPr>
          <p:cNvSpPr/>
          <p:nvPr/>
        </p:nvSpPr>
        <p:spPr>
          <a:xfrm>
            <a:off x="3161930" y="1738545"/>
            <a:ext cx="1843598" cy="410296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Arduino Board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B2622D-C1D9-FD5B-960B-F4046476C134}"/>
              </a:ext>
            </a:extLst>
          </p:cNvPr>
          <p:cNvSpPr/>
          <p:nvPr/>
        </p:nvSpPr>
        <p:spPr>
          <a:xfrm>
            <a:off x="5455574" y="1751865"/>
            <a:ext cx="1731146" cy="4089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NETWORK</a:t>
            </a: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ES8266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8038DB-48B3-6185-40BA-66AD020A56A0}"/>
              </a:ext>
            </a:extLst>
          </p:cNvPr>
          <p:cNvSpPr/>
          <p:nvPr/>
        </p:nvSpPr>
        <p:spPr>
          <a:xfrm>
            <a:off x="10039159" y="881712"/>
            <a:ext cx="2001913" cy="27026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1BB5C79-809D-D4E5-BCA6-FF5ADCADD8B0}"/>
              </a:ext>
            </a:extLst>
          </p:cNvPr>
          <p:cNvSpPr/>
          <p:nvPr/>
        </p:nvSpPr>
        <p:spPr>
          <a:xfrm>
            <a:off x="5005529" y="3584357"/>
            <a:ext cx="449550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9F4E8A7-F9E2-38E2-E833-78D67FF462F9}"/>
              </a:ext>
            </a:extLst>
          </p:cNvPr>
          <p:cNvSpPr/>
          <p:nvPr/>
        </p:nvSpPr>
        <p:spPr>
          <a:xfrm>
            <a:off x="2190168" y="4027523"/>
            <a:ext cx="978107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1C32E8-F4AD-0665-F41C-1BB1D0283534}"/>
              </a:ext>
            </a:extLst>
          </p:cNvPr>
          <p:cNvSpPr/>
          <p:nvPr/>
        </p:nvSpPr>
        <p:spPr>
          <a:xfrm>
            <a:off x="10218934" y="1540030"/>
            <a:ext cx="1642364" cy="459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Wind Direction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North East  / 45°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FE80AB-78EB-F6E2-3F10-02B7DAA480EA}"/>
              </a:ext>
            </a:extLst>
          </p:cNvPr>
          <p:cNvSpPr/>
          <p:nvPr/>
        </p:nvSpPr>
        <p:spPr>
          <a:xfrm>
            <a:off x="10218933" y="2272843"/>
            <a:ext cx="1642364" cy="514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Wind speed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2.4 m/s</a:t>
            </a:r>
            <a:endParaRPr lang="en-IN" sz="11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D3872B-A2ED-7230-09A9-DAAF187B3A6F}"/>
              </a:ext>
            </a:extLst>
          </p:cNvPr>
          <p:cNvSpPr/>
          <p:nvPr/>
        </p:nvSpPr>
        <p:spPr>
          <a:xfrm>
            <a:off x="10236079" y="3033704"/>
            <a:ext cx="1642364" cy="431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Rainfall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15 mm</a:t>
            </a:r>
            <a:endParaRPr lang="en-IN" sz="1100" b="1" dirty="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51FEDC4-EDEE-D738-65A7-1599CC5DBD3C}"/>
              </a:ext>
            </a:extLst>
          </p:cNvPr>
          <p:cNvSpPr/>
          <p:nvPr/>
        </p:nvSpPr>
        <p:spPr>
          <a:xfrm>
            <a:off x="577048" y="881712"/>
            <a:ext cx="6668056" cy="3796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POWER SOURCE (DC SOURCE)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23DA3B08-6D3B-F599-AB4F-283CA158D20C}"/>
              </a:ext>
            </a:extLst>
          </p:cNvPr>
          <p:cNvSpPr/>
          <p:nvPr/>
        </p:nvSpPr>
        <p:spPr>
          <a:xfrm>
            <a:off x="1162974" y="1258494"/>
            <a:ext cx="529563" cy="48005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BCA152B-FA33-3074-3EBC-921716CB1125}"/>
              </a:ext>
            </a:extLst>
          </p:cNvPr>
          <p:cNvSpPr/>
          <p:nvPr/>
        </p:nvSpPr>
        <p:spPr>
          <a:xfrm>
            <a:off x="2201661" y="5353316"/>
            <a:ext cx="960269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164C11-B8E6-8E1D-D594-49B7AF862C6E}"/>
              </a:ext>
            </a:extLst>
          </p:cNvPr>
          <p:cNvSpPr/>
          <p:nvPr/>
        </p:nvSpPr>
        <p:spPr>
          <a:xfrm>
            <a:off x="2193641" y="2248455"/>
            <a:ext cx="960269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A6F972A-91BD-1B99-EA11-AA0A70A60A57}"/>
              </a:ext>
            </a:extLst>
          </p:cNvPr>
          <p:cNvSpPr/>
          <p:nvPr/>
        </p:nvSpPr>
        <p:spPr>
          <a:xfrm>
            <a:off x="7210483" y="3584355"/>
            <a:ext cx="781423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806E30-63A5-D1B8-75DF-C040FA0F9210}"/>
              </a:ext>
            </a:extLst>
          </p:cNvPr>
          <p:cNvSpPr/>
          <p:nvPr/>
        </p:nvSpPr>
        <p:spPr>
          <a:xfrm>
            <a:off x="10218935" y="1052359"/>
            <a:ext cx="1642363" cy="2600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WEB / MOBILE APP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F5C8C4B-58E6-4426-A3A9-AE464B74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8170" y="3178426"/>
            <a:ext cx="1897792" cy="997824"/>
          </a:xfrm>
          <a:prstGeom prst="rect">
            <a:avLst/>
          </a:prstGeom>
        </p:spPr>
      </p:pic>
      <p:sp>
        <p:nvSpPr>
          <p:cNvPr id="65" name="Arrow: Down 64">
            <a:extLst>
              <a:ext uri="{FF2B5EF4-FFF2-40B4-BE49-F238E27FC236}">
                <a16:creationId xmlns:a16="http://schemas.microsoft.com/office/drawing/2014/main" id="{7D275FBA-0348-E08C-AEE9-0A23B2A64C3B}"/>
              </a:ext>
            </a:extLst>
          </p:cNvPr>
          <p:cNvSpPr/>
          <p:nvPr/>
        </p:nvSpPr>
        <p:spPr>
          <a:xfrm>
            <a:off x="3784173" y="1272744"/>
            <a:ext cx="529564" cy="460488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0D51A0F-0C87-CD94-0EA0-86AF4547F304}"/>
              </a:ext>
            </a:extLst>
          </p:cNvPr>
          <p:cNvSpPr/>
          <p:nvPr/>
        </p:nvSpPr>
        <p:spPr>
          <a:xfrm>
            <a:off x="5977290" y="1272744"/>
            <a:ext cx="529564" cy="48005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0A71A36-6BD9-998B-5C48-64F72BF5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4"/>
          <a:stretch/>
        </p:blipFill>
        <p:spPr>
          <a:xfrm flipH="1">
            <a:off x="7991906" y="3190574"/>
            <a:ext cx="1456314" cy="836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41471-A2E3-9FBB-A9EE-7C48CCB19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CF87F-E12D-EF25-1CB5-3F667DCB7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7ADF4AD-F9F2-CDA6-03E3-BB485BBDFC6A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Block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C9FEBC-881E-80FE-C310-995C88CC7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58372-6BDD-23F4-3405-898950848B87}"/>
              </a:ext>
            </a:extLst>
          </p:cNvPr>
          <p:cNvSpPr/>
          <p:nvPr/>
        </p:nvSpPr>
        <p:spPr>
          <a:xfrm>
            <a:off x="620157" y="1751865"/>
            <a:ext cx="1565461" cy="110018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0946F5-81EA-1C3F-82C1-03E92E7EB08D}"/>
              </a:ext>
            </a:extLst>
          </p:cNvPr>
          <p:cNvSpPr/>
          <p:nvPr/>
        </p:nvSpPr>
        <p:spPr>
          <a:xfrm>
            <a:off x="609183" y="3005477"/>
            <a:ext cx="1565462" cy="173323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E927BE-0921-12DE-9249-5FBAD49294B4}"/>
              </a:ext>
            </a:extLst>
          </p:cNvPr>
          <p:cNvSpPr/>
          <p:nvPr/>
        </p:nvSpPr>
        <p:spPr>
          <a:xfrm>
            <a:off x="620158" y="4825579"/>
            <a:ext cx="1565462" cy="165720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88B08-CC43-DAC4-95E9-3E332B37C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6785" r="9596" b="4085"/>
          <a:stretch/>
        </p:blipFill>
        <p:spPr>
          <a:xfrm>
            <a:off x="667916" y="3064087"/>
            <a:ext cx="1470430" cy="1532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187C6-21FC-1CE2-6C1D-32FC59D831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2" r="2399" b="11918"/>
          <a:stretch/>
        </p:blipFill>
        <p:spPr>
          <a:xfrm>
            <a:off x="912508" y="1782131"/>
            <a:ext cx="1009817" cy="1001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3EB55E-67BA-603F-93F3-A1E6349D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0"/>
          <a:stretch/>
        </p:blipFill>
        <p:spPr>
          <a:xfrm rot="10800000" flipH="1">
            <a:off x="6981506" y="3155168"/>
            <a:ext cx="1234349" cy="4204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77884F-9163-9C42-2456-28AB97E11557}"/>
              </a:ext>
            </a:extLst>
          </p:cNvPr>
          <p:cNvSpPr txBox="1"/>
          <p:nvPr/>
        </p:nvSpPr>
        <p:spPr>
          <a:xfrm>
            <a:off x="3401392" y="1879123"/>
            <a:ext cx="14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CDF2697B-FCFE-7DFC-A11C-6D94371456FF}"/>
              </a:ext>
            </a:extLst>
          </p:cNvPr>
          <p:cNvSpPr/>
          <p:nvPr/>
        </p:nvSpPr>
        <p:spPr>
          <a:xfrm>
            <a:off x="8447971" y="2301958"/>
            <a:ext cx="1550387" cy="852969"/>
          </a:xfrm>
          <a:prstGeom prst="ben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4C84595-B518-10E4-3835-5E6D8DFACEE6}"/>
              </a:ext>
            </a:extLst>
          </p:cNvPr>
          <p:cNvSpPr/>
          <p:nvPr/>
        </p:nvSpPr>
        <p:spPr>
          <a:xfrm>
            <a:off x="10868098" y="3584356"/>
            <a:ext cx="378325" cy="44316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7FD538-4F54-3EB4-F001-B31945AD5319}"/>
              </a:ext>
            </a:extLst>
          </p:cNvPr>
          <p:cNvSpPr/>
          <p:nvPr/>
        </p:nvSpPr>
        <p:spPr>
          <a:xfrm>
            <a:off x="9885680" y="4084362"/>
            <a:ext cx="2155393" cy="2691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5A73F26D-66E2-7609-FEC1-023BE3E8C265}"/>
              </a:ext>
            </a:extLst>
          </p:cNvPr>
          <p:cNvSpPr/>
          <p:nvPr/>
        </p:nvSpPr>
        <p:spPr>
          <a:xfrm>
            <a:off x="9980728" y="4792933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AA77041A-3A8C-5CE9-6786-02B4C815ED74}"/>
              </a:ext>
            </a:extLst>
          </p:cNvPr>
          <p:cNvSpPr/>
          <p:nvPr/>
        </p:nvSpPr>
        <p:spPr>
          <a:xfrm>
            <a:off x="10604500" y="5118795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38195B08-13EE-F702-F33B-55E09A6676AE}"/>
              </a:ext>
            </a:extLst>
          </p:cNvPr>
          <p:cNvSpPr/>
          <p:nvPr/>
        </p:nvSpPr>
        <p:spPr>
          <a:xfrm>
            <a:off x="11246423" y="5444657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93D234AB-6F19-593D-1FB7-9A81FD9CAED7}"/>
              </a:ext>
            </a:extLst>
          </p:cNvPr>
          <p:cNvSpPr/>
          <p:nvPr/>
        </p:nvSpPr>
        <p:spPr>
          <a:xfrm>
            <a:off x="11241192" y="4775286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8B720A7B-789C-5EE7-06E0-6F3B5F3DAE92}"/>
              </a:ext>
            </a:extLst>
          </p:cNvPr>
          <p:cNvSpPr/>
          <p:nvPr/>
        </p:nvSpPr>
        <p:spPr>
          <a:xfrm>
            <a:off x="9962577" y="5456310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B48DCAD4-0FF3-BD62-7664-236855DDAAA4}"/>
              </a:ext>
            </a:extLst>
          </p:cNvPr>
          <p:cNvSpPr/>
          <p:nvPr/>
        </p:nvSpPr>
        <p:spPr>
          <a:xfrm>
            <a:off x="10604500" y="5787999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13B6869-8124-1A9A-A292-C451F633EE98}"/>
              </a:ext>
            </a:extLst>
          </p:cNvPr>
          <p:cNvSpPr/>
          <p:nvPr/>
        </p:nvSpPr>
        <p:spPr>
          <a:xfrm>
            <a:off x="9980728" y="6119687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9855338-CDF9-A158-6862-FA253E9F3DAA}"/>
              </a:ext>
            </a:extLst>
          </p:cNvPr>
          <p:cNvSpPr/>
          <p:nvPr/>
        </p:nvSpPr>
        <p:spPr>
          <a:xfrm>
            <a:off x="11264566" y="6120750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BF2BA3C-E1AE-BD87-20F7-422BE279F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181" y="4837329"/>
            <a:ext cx="723536" cy="102387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1E8622B-57FB-BD15-FA5D-5F008EA872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8" y="6215173"/>
            <a:ext cx="442325" cy="442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68342-0B8C-1CB3-E4E2-59718BFA2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14" y="6223143"/>
            <a:ext cx="309162" cy="4902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22035F-CC97-0648-3F38-EA95332CA4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04" y="5531026"/>
            <a:ext cx="475642" cy="3581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2C855DD-F23C-58B3-6FEC-5F90E1AAA9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r="26924" b="2913"/>
          <a:stretch/>
        </p:blipFill>
        <p:spPr>
          <a:xfrm>
            <a:off x="10129809" y="5507672"/>
            <a:ext cx="442324" cy="55623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840EFE0-4765-E061-C8F1-F4B5CC294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70" y="4628017"/>
            <a:ext cx="969672" cy="96967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1282CD3-AE89-08C8-AF91-C91DE894CF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113" y="4998558"/>
            <a:ext cx="583217" cy="58321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74127A-E068-D83C-813A-A5B223B8FF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82" y="5844193"/>
            <a:ext cx="474727" cy="474727"/>
          </a:xfrm>
          <a:prstGeom prst="rect">
            <a:avLst/>
          </a:prstGeom>
        </p:spPr>
      </p:pic>
      <p:sp>
        <p:nvSpPr>
          <p:cNvPr id="124" name="Slide Number Placeholder 9">
            <a:extLst>
              <a:ext uri="{FF2B5EF4-FFF2-40B4-BE49-F238E27FC236}">
                <a16:creationId xmlns:a16="http://schemas.microsoft.com/office/drawing/2014/main" id="{196BE056-4707-A980-A637-B5475945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3</a:t>
            </a:fld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16F657-A024-A41A-D822-663B673A7ADB}"/>
              </a:ext>
            </a:extLst>
          </p:cNvPr>
          <p:cNvSpPr txBox="1"/>
          <p:nvPr/>
        </p:nvSpPr>
        <p:spPr>
          <a:xfrm>
            <a:off x="4048955" y="6498547"/>
            <a:ext cx="4638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Design of Real Time weather monitoring instrument using IOT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6070F-5637-A662-C202-507A5D85EA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3298" y="2638246"/>
            <a:ext cx="2437855" cy="1727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BF1469-2885-411F-BD5E-C20D2C697058}"/>
              </a:ext>
            </a:extLst>
          </p:cNvPr>
          <p:cNvSpPr/>
          <p:nvPr/>
        </p:nvSpPr>
        <p:spPr>
          <a:xfrm>
            <a:off x="10142194" y="4222837"/>
            <a:ext cx="1642363" cy="2600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END USER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66E96-18ED-B32F-A390-3B4C44D25C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269" y="4909494"/>
            <a:ext cx="1149410" cy="15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9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A5BEB6-0074-F551-6054-F0BD7B09DC93}"/>
              </a:ext>
            </a:extLst>
          </p:cNvPr>
          <p:cNvSpPr txBox="1"/>
          <p:nvPr/>
        </p:nvSpPr>
        <p:spPr>
          <a:xfrm flipH="1">
            <a:off x="6940617" y="390617"/>
            <a:ext cx="48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cup </a:t>
            </a:r>
            <a:r>
              <a:rPr lang="en-US" b="1" dirty="0" err="1">
                <a:ea typeface="Adobe Myungjo Std M" panose="02020600000000000000" pitchFamily="18" charset="-128"/>
              </a:rPr>
              <a:t>Anenometer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67A0F788-7641-29D5-3491-DB1E3707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F2BB20B-030A-3804-2ADB-712C67C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BD748-4311-932E-9589-F25C55344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04368"/>
              </p:ext>
            </p:extLst>
          </p:nvPr>
        </p:nvGraphicFramePr>
        <p:xfrm>
          <a:off x="0" y="789176"/>
          <a:ext cx="12192000" cy="566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554259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4929965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832416559"/>
                    </a:ext>
                  </a:extLst>
                </a:gridCol>
              </a:tblGrid>
              <a:tr h="2016847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Design constraint </a:t>
                      </a:r>
                    </a:p>
                    <a:p>
                      <a:pPr algn="l"/>
                      <a:endParaRPr lang="en-US" dirty="0"/>
                    </a:p>
                    <a:p>
                      <a:pPr algn="ctr"/>
                      <a:r>
                        <a:rPr lang="en-US" dirty="0"/>
                        <a:t> Cup Anemometer factor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7478210"/>
                  </a:ext>
                </a:extLst>
              </a:tr>
              <a:tr h="81629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0019429"/>
                  </a:ext>
                </a:extLst>
              </a:tr>
              <a:tr h="2833145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four-cup anemometer developed by </a:t>
                      </a:r>
                      <a:r>
                        <a:rPr lang="en-US" b="1" dirty="0"/>
                        <a:t>Robinson</a:t>
                      </a:r>
                      <a:r>
                        <a:rPr lang="en-US" dirty="0"/>
                        <a:t> of Ireland in </a:t>
                      </a:r>
                      <a:r>
                        <a:rPr lang="en-US" b="1" dirty="0"/>
                        <a:t>1846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 err="1"/>
                        <a:t>Pindado</a:t>
                      </a:r>
                      <a:r>
                        <a:rPr lang="en-IN" dirty="0"/>
                        <a:t> (2012) Test 21 different cup &amp; arm model and find </a:t>
                      </a:r>
                      <a:r>
                        <a:rPr lang="en-US" dirty="0"/>
                        <a:t>analytical model of </a:t>
                      </a:r>
                      <a:r>
                        <a:rPr lang="en-US" b="1" dirty="0"/>
                        <a:t>Kondo et al.(1972) </a:t>
                      </a:r>
                      <a:r>
                        <a:rPr lang="en-US" dirty="0"/>
                        <a:t>was proved to be accurate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So, Observations from </a:t>
                      </a:r>
                      <a:r>
                        <a:rPr lang="en-US" b="1" dirty="0"/>
                        <a:t>Lindley(1975)</a:t>
                      </a:r>
                      <a:r>
                        <a:rPr lang="en-US" dirty="0"/>
                        <a:t> and </a:t>
                      </a:r>
                      <a:r>
                        <a:rPr lang="en-US" b="1" dirty="0" err="1"/>
                        <a:t>pindaDo</a:t>
                      </a:r>
                      <a:r>
                        <a:rPr lang="en-US" dirty="0"/>
                        <a:t> (</a:t>
                      </a:r>
                      <a:r>
                        <a:rPr lang="en-IN" b="1" dirty="0"/>
                        <a:t>2012</a:t>
                      </a:r>
                      <a:r>
                        <a:rPr lang="en-IN" dirty="0"/>
                        <a:t>)</a:t>
                      </a:r>
                      <a:r>
                        <a:rPr lang="en-US" dirty="0"/>
                        <a:t>suggest that K factor to be </a:t>
                      </a:r>
                      <a:r>
                        <a:rPr lang="en-US" b="1" dirty="0"/>
                        <a:t>0.4</a:t>
                      </a:r>
                      <a:r>
                        <a:rPr lang="en-US" dirty="0"/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11256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0E4D53EB-E63F-9904-37B1-624408219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32865" r="5666" b="26519"/>
          <a:stretch/>
        </p:blipFill>
        <p:spPr>
          <a:xfrm>
            <a:off x="6115978" y="1358281"/>
            <a:ext cx="3708741" cy="131389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6EF0DB6C-371B-3DF8-4D61-D2F85758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4</a:t>
            </a:fld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AA94C3-0E85-37F8-ECC0-925E2E04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B353DD4B-A2F1-0F4E-9554-4D6C7C0ECDA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Cup Anemometer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0173119-C48A-722D-FDC7-127313FFE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555011-AB88-9307-AB7D-A4EEE4719FA6}"/>
              </a:ext>
            </a:extLst>
          </p:cNvPr>
          <p:cNvGrpSpPr/>
          <p:nvPr/>
        </p:nvGrpSpPr>
        <p:grpSpPr>
          <a:xfrm>
            <a:off x="376426" y="1047565"/>
            <a:ext cx="2601352" cy="2438874"/>
            <a:chOff x="224714" y="951726"/>
            <a:chExt cx="2657758" cy="2645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446A0-B21E-885D-F686-F492CE74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8" t="6785" r="9596" b="4085"/>
            <a:stretch/>
          </p:blipFill>
          <p:spPr>
            <a:xfrm>
              <a:off x="224714" y="951726"/>
              <a:ext cx="2657758" cy="264554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201D7D-9013-9B7B-98E7-1B487E263814}"/>
                </a:ext>
              </a:extLst>
            </p:cNvPr>
            <p:cNvSpPr txBox="1"/>
            <p:nvPr/>
          </p:nvSpPr>
          <p:spPr>
            <a:xfrm>
              <a:off x="446477" y="1273586"/>
              <a:ext cx="1280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Cup     arm</a:t>
              </a:r>
              <a:endParaRPr lang="en-I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94A726-12FF-B351-CDA7-BFE890F4D00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528" y="1568754"/>
              <a:ext cx="0" cy="4464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0629F7-6238-AF80-BB9C-94832D801DF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06" y="1568754"/>
              <a:ext cx="0" cy="1731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DD092-799B-9F1C-93B0-826E7C44B59F}"/>
                  </a:ext>
                </a:extLst>
              </p:cNvPr>
              <p:cNvSpPr txBox="1"/>
              <p:nvPr/>
            </p:nvSpPr>
            <p:spPr>
              <a:xfrm>
                <a:off x="2951196" y="2800439"/>
                <a:ext cx="3276538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𝐶𝑢𝑝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𝑅𝑎𝑑𝑖𝑢𝑠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𝑎𝑟𝑚𝑙𝑒𝑛𝑔𝑡h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𝐶𝑢𝑝𝑅𝑎𝑑𝑖𝑢𝑠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DD092-799B-9F1C-93B0-826E7C44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96" y="2800439"/>
                <a:ext cx="3276538" cy="61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8CEC6F-BC87-48B5-60C2-C706D36C04E0}"/>
                  </a:ext>
                </a:extLst>
              </p:cNvPr>
              <p:cNvSpPr txBox="1"/>
              <p:nvPr/>
            </p:nvSpPr>
            <p:spPr>
              <a:xfrm>
                <a:off x="3202492" y="1937036"/>
                <a:ext cx="2593466" cy="629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𝑊𝑖𝑛𝑑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𝑅𝑃𝑀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𝐴𝑛𝑒𝑚𝑜𝑚𝑒𝑡𝑒𝑟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8CEC6F-BC87-48B5-60C2-C706D36C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92" y="1937036"/>
                <a:ext cx="2593466" cy="629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AB1984B-2A4F-2B64-525D-6836DEEC42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2722" r="2691" b="53756"/>
          <a:stretch/>
        </p:blipFill>
        <p:spPr>
          <a:xfrm>
            <a:off x="9824719" y="1356236"/>
            <a:ext cx="1922285" cy="1044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CE903-CF5F-4627-8028-16408589FBA8}"/>
              </a:ext>
            </a:extLst>
          </p:cNvPr>
          <p:cNvSpPr txBox="1"/>
          <p:nvPr/>
        </p:nvSpPr>
        <p:spPr>
          <a:xfrm>
            <a:off x="8549908" y="774609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Proximity Sensor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1524C-3CC8-A594-FFAC-74B201C7B623}"/>
              </a:ext>
            </a:extLst>
          </p:cNvPr>
          <p:cNvSpPr txBox="1"/>
          <p:nvPr/>
        </p:nvSpPr>
        <p:spPr>
          <a:xfrm>
            <a:off x="690391" y="766218"/>
            <a:ext cx="216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3 - cup anemometer </a:t>
            </a:r>
            <a:endParaRPr lang="en-IN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62DFCD-3B3E-0869-C124-BBEF85C422BE}"/>
              </a:ext>
            </a:extLst>
          </p:cNvPr>
          <p:cNvGrpSpPr/>
          <p:nvPr/>
        </p:nvGrpSpPr>
        <p:grpSpPr>
          <a:xfrm>
            <a:off x="6096000" y="2795218"/>
            <a:ext cx="5851307" cy="3487110"/>
            <a:chOff x="6201105" y="2872797"/>
            <a:chExt cx="5851307" cy="34871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9CE04F-CAA5-6DBC-CD4B-512B8BA7C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1105" y="2872797"/>
              <a:ext cx="5851307" cy="34871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C1CD1E-815D-2331-C4E4-04F75F81A7DD}"/>
                </a:ext>
              </a:extLst>
            </p:cNvPr>
            <p:cNvSpPr/>
            <p:nvPr/>
          </p:nvSpPr>
          <p:spPr>
            <a:xfrm>
              <a:off x="7306322" y="6068824"/>
              <a:ext cx="399495" cy="1206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1B1379-F410-D372-AB43-EFB54393D718}"/>
              </a:ext>
            </a:extLst>
          </p:cNvPr>
          <p:cNvSpPr txBox="1"/>
          <p:nvPr/>
        </p:nvSpPr>
        <p:spPr>
          <a:xfrm>
            <a:off x="9794499" y="6051561"/>
            <a:ext cx="2251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 : D. Lindley(1975)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0596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A5BEB6-0074-F551-6054-F0BD7B09DC93}"/>
              </a:ext>
            </a:extLst>
          </p:cNvPr>
          <p:cNvSpPr txBox="1"/>
          <p:nvPr/>
        </p:nvSpPr>
        <p:spPr>
          <a:xfrm flipH="1">
            <a:off x="6940617" y="390617"/>
            <a:ext cx="48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cup </a:t>
            </a:r>
            <a:r>
              <a:rPr lang="en-US" b="1" dirty="0" err="1">
                <a:ea typeface="Adobe Myungjo Std M" panose="02020600000000000000" pitchFamily="18" charset="-128"/>
              </a:rPr>
              <a:t>Anenometer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67A0F788-7641-29D5-3491-DB1E3707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F2BB20B-030A-3804-2ADB-712C67C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BD748-4311-932E-9589-F25C55344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531840"/>
              </p:ext>
            </p:extLst>
          </p:nvPr>
        </p:nvGraphicFramePr>
        <p:xfrm>
          <a:off x="29724" y="740386"/>
          <a:ext cx="12132552" cy="5713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1316">
                  <a:extLst>
                    <a:ext uri="{9D8B030D-6E8A-4147-A177-3AD203B41FA5}">
                      <a16:colId xmlns:a16="http://schemas.microsoft.com/office/drawing/2014/main" val="555425983"/>
                    </a:ext>
                  </a:extLst>
                </a:gridCol>
                <a:gridCol w="6381236">
                  <a:extLst>
                    <a:ext uri="{9D8B030D-6E8A-4147-A177-3AD203B41FA5}">
                      <a16:colId xmlns:a16="http://schemas.microsoft.com/office/drawing/2014/main" val="832416559"/>
                    </a:ext>
                  </a:extLst>
                </a:gridCol>
              </a:tblGrid>
              <a:tr h="57132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3D CAD Design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Working Principle</a:t>
                      </a:r>
                      <a:endParaRPr lang="en-IN" sz="2000" b="1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7478210"/>
                  </a:ext>
                </a:extLst>
              </a:tr>
            </a:tbl>
          </a:graphicData>
        </a:graphic>
      </p:graphicFrame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6EF0DB6C-371B-3DF8-4D61-D2F85758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5</a:t>
            </a:fld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AA94C3-0E85-37F8-ECC0-925E2E04E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B353DD4B-A2F1-0F4E-9554-4D6C7C0ECDA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Rain Guage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0173119-C48A-722D-FDC7-127313FF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D88785-59C1-14B4-4776-D0CB64E64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28" y="1150566"/>
            <a:ext cx="6096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B616E6-A4C7-03F3-6D3A-0BE214060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478" y="4274936"/>
            <a:ext cx="1693839" cy="226397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8EF51-DAAA-908F-0FC1-BCC54892CC01}"/>
              </a:ext>
            </a:extLst>
          </p:cNvPr>
          <p:cNvGrpSpPr/>
          <p:nvPr/>
        </p:nvGrpSpPr>
        <p:grpSpPr>
          <a:xfrm>
            <a:off x="162777" y="1788160"/>
            <a:ext cx="5441724" cy="3616960"/>
            <a:chOff x="142457" y="1076960"/>
            <a:chExt cx="5441724" cy="36169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9A4B18-E061-B664-40D7-9FF9A5383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25" t="1031"/>
            <a:stretch/>
          </p:blipFill>
          <p:spPr>
            <a:xfrm>
              <a:off x="210805" y="1076960"/>
              <a:ext cx="2664475" cy="3616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2FF174-3102-4B4F-C861-2761E1C2A0ED}"/>
                </a:ext>
              </a:extLst>
            </p:cNvPr>
            <p:cNvSpPr txBox="1"/>
            <p:nvPr/>
          </p:nvSpPr>
          <p:spPr>
            <a:xfrm>
              <a:off x="3684943" y="1427424"/>
              <a:ext cx="1899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Catchment Funnel</a:t>
              </a:r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1F4813-39D2-492B-07AC-BBF8C108D1A4}"/>
                </a:ext>
              </a:extLst>
            </p:cNvPr>
            <p:cNvSpPr txBox="1"/>
            <p:nvPr/>
          </p:nvSpPr>
          <p:spPr>
            <a:xfrm>
              <a:off x="3717435" y="2668214"/>
              <a:ext cx="1819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Sensor</a:t>
              </a:r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8BAD7F-C042-F2DD-A25F-B9ED2A2405E6}"/>
                </a:ext>
              </a:extLst>
            </p:cNvPr>
            <p:cNvSpPr txBox="1"/>
            <p:nvPr/>
          </p:nvSpPr>
          <p:spPr>
            <a:xfrm>
              <a:off x="3684943" y="3940541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</a:t>
              </a:r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31C9E8-1319-1788-A82E-5689EE218272}"/>
                </a:ext>
              </a:extLst>
            </p:cNvPr>
            <p:cNvSpPr txBox="1"/>
            <p:nvPr/>
          </p:nvSpPr>
          <p:spPr>
            <a:xfrm>
              <a:off x="3716747" y="2054533"/>
              <a:ext cx="1867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Waterproof Cover</a:t>
              </a:r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DEC2E1-81C4-AD12-0742-97DA544E43DE}"/>
                </a:ext>
              </a:extLst>
            </p:cNvPr>
            <p:cNvSpPr txBox="1"/>
            <p:nvPr/>
          </p:nvSpPr>
          <p:spPr>
            <a:xfrm>
              <a:off x="142457" y="3244334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Sender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4B18A7-D3F1-7B74-6DBA-C321D0B42F3D}"/>
                </a:ext>
              </a:extLst>
            </p:cNvPr>
            <p:cNvSpPr txBox="1"/>
            <p:nvPr/>
          </p:nvSpPr>
          <p:spPr>
            <a:xfrm>
              <a:off x="3049181" y="3255133"/>
              <a:ext cx="984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Receiver</a:t>
              </a:r>
              <a:endParaRPr lang="en-IN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BE25CF-3102-BC78-6828-B1429BDBD6F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101964" y="1612090"/>
              <a:ext cx="158297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886542-8F91-CBCD-1907-A710CFE12796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" y="2602886"/>
              <a:ext cx="623952" cy="6414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65FDC8-4E5E-20CF-47FD-F5D3F9CF9E2E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1820236" y="2602886"/>
              <a:ext cx="1721292" cy="652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5F445-EB81-4A3B-07E7-9DFBE087627E}"/>
                </a:ext>
              </a:extLst>
            </p:cNvPr>
            <p:cNvCxnSpPr/>
            <p:nvPr/>
          </p:nvCxnSpPr>
          <p:spPr>
            <a:xfrm flipH="1">
              <a:off x="2875280" y="2225689"/>
              <a:ext cx="86046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B99C31-69E0-F899-5484-365594B9034F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2101964" y="2553678"/>
              <a:ext cx="1615471" cy="2992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7DF968-99DC-2B6D-3568-F607268BF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1964" y="4125207"/>
              <a:ext cx="149153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660C1CA-253D-FE42-F1D7-0C3C88145466}"/>
              </a:ext>
            </a:extLst>
          </p:cNvPr>
          <p:cNvSpPr txBox="1"/>
          <p:nvPr/>
        </p:nvSpPr>
        <p:spPr>
          <a:xfrm>
            <a:off x="6096000" y="143444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3C21C3-D653-3BA0-19E6-8E3C50517DA7}"/>
              </a:ext>
            </a:extLst>
          </p:cNvPr>
          <p:cNvSpPr txBox="1"/>
          <p:nvPr/>
        </p:nvSpPr>
        <p:spPr>
          <a:xfrm>
            <a:off x="7602289" y="4324866"/>
            <a:ext cx="135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 Switch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25160A-A8F8-765E-F0C7-3F35B455E148}"/>
              </a:ext>
            </a:extLst>
          </p:cNvPr>
          <p:cNvSpPr txBox="1"/>
          <p:nvPr/>
        </p:nvSpPr>
        <p:spPr>
          <a:xfrm>
            <a:off x="8278788" y="208144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F9E29B-42AB-14DD-58C4-EDD6F3DE793E}"/>
              </a:ext>
            </a:extLst>
          </p:cNvPr>
          <p:cNvSpPr txBox="1"/>
          <p:nvPr/>
        </p:nvSpPr>
        <p:spPr>
          <a:xfrm>
            <a:off x="10833661" y="1112517"/>
            <a:ext cx="13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44A9B4-8D40-49D1-717C-70882375C012}"/>
              </a:ext>
            </a:extLst>
          </p:cNvPr>
          <p:cNvSpPr txBox="1"/>
          <p:nvPr/>
        </p:nvSpPr>
        <p:spPr>
          <a:xfrm>
            <a:off x="277388" y="5752081"/>
            <a:ext cx="450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Switches ON when it reaches threshold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74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795ED59-A3B1-53A7-F1D4-1898935552A7}"/>
              </a:ext>
            </a:extLst>
          </p:cNvPr>
          <p:cNvSpPr txBox="1"/>
          <p:nvPr/>
        </p:nvSpPr>
        <p:spPr>
          <a:xfrm>
            <a:off x="757646" y="314285"/>
            <a:ext cx="284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Gray Coded Optical Encoder</a:t>
            </a:r>
            <a:endParaRPr lang="en-IN" b="1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F0A3582-5161-E8E1-8C78-63CB5D3D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6371" y="6545569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12D94-A8E5-EFA7-D1D5-684278C92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8928B6-7B13-69D4-3534-9E9762BCA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657830"/>
              </p:ext>
            </p:extLst>
          </p:nvPr>
        </p:nvGraphicFramePr>
        <p:xfrm>
          <a:off x="92597" y="744498"/>
          <a:ext cx="12099403" cy="612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5866">
                  <a:extLst>
                    <a:ext uri="{9D8B030D-6E8A-4147-A177-3AD203B41FA5}">
                      <a16:colId xmlns:a16="http://schemas.microsoft.com/office/drawing/2014/main" val="1773744445"/>
                    </a:ext>
                  </a:extLst>
                </a:gridCol>
                <a:gridCol w="3943537">
                  <a:extLst>
                    <a:ext uri="{9D8B030D-6E8A-4147-A177-3AD203B41FA5}">
                      <a16:colId xmlns:a16="http://schemas.microsoft.com/office/drawing/2014/main" val="3485638562"/>
                    </a:ext>
                  </a:extLst>
                </a:gridCol>
              </a:tblGrid>
              <a:tr h="3108455">
                <a:tc>
                  <a:txBody>
                    <a:bodyPr/>
                    <a:lstStyle/>
                    <a:p>
                      <a:r>
                        <a:rPr lang="en-US" b="1" dirty="0"/>
                        <a:t>Wind Vane Development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1" dirty="0"/>
                        <a:t>Final Integrated Real Time Weather Monitoring System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20552"/>
                  </a:ext>
                </a:extLst>
              </a:tr>
              <a:tr h="3012317">
                <a:tc>
                  <a:txBody>
                    <a:bodyPr/>
                    <a:lstStyle/>
                    <a:p>
                      <a:r>
                        <a:rPr lang="en-US" b="1" dirty="0"/>
                        <a:t>Calibration and Data Validation</a:t>
                      </a:r>
                      <a:endParaRPr lang="en-IN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2637518"/>
                  </a:ext>
                </a:extLst>
              </a:tr>
            </a:tbl>
          </a:graphicData>
        </a:graphic>
      </p:graphicFrame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D4B05227-C5C7-2CBB-B892-D312A103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C1D901-CF1F-CBF3-CFD0-63BF3BE0C3C0}"/>
              </a:ext>
            </a:extLst>
          </p:cNvPr>
          <p:cNvGrpSpPr/>
          <p:nvPr/>
        </p:nvGrpSpPr>
        <p:grpSpPr>
          <a:xfrm>
            <a:off x="87003" y="1216622"/>
            <a:ext cx="4183343" cy="2580799"/>
            <a:chOff x="728152" y="3851207"/>
            <a:chExt cx="4950892" cy="29228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856A77-4919-1086-1439-D865E6C2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3287" y="4987677"/>
              <a:ext cx="1835757" cy="17863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24770B-88C1-5EC7-CD2A-417367ECA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99" b="9276"/>
            <a:stretch/>
          </p:blipFill>
          <p:spPr>
            <a:xfrm>
              <a:off x="1989722" y="3851207"/>
              <a:ext cx="1835483" cy="206053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68C1A7-6929-8E13-407E-41D534D14190}"/>
                </a:ext>
              </a:extLst>
            </p:cNvPr>
            <p:cNvSpPr txBox="1"/>
            <p:nvPr/>
          </p:nvSpPr>
          <p:spPr>
            <a:xfrm>
              <a:off x="830819" y="5354737"/>
              <a:ext cx="852155" cy="418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Shaft</a:t>
              </a:r>
              <a:endParaRPr lang="en-IN" sz="1800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CA0648-7B1A-B56F-E7AE-AFAE845B0EBF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682973" y="5515603"/>
              <a:ext cx="1224491" cy="3961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B74AB4-4FEA-04DB-1C09-C475739E2CEC}"/>
                </a:ext>
              </a:extLst>
            </p:cNvPr>
            <p:cNvSpPr txBox="1"/>
            <p:nvPr/>
          </p:nvSpPr>
          <p:spPr>
            <a:xfrm>
              <a:off x="728152" y="4494983"/>
              <a:ext cx="1087423" cy="418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</a:rPr>
                <a:t>Vane</a:t>
              </a:r>
              <a:endParaRPr lang="en-IN" sz="1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9B119D7-E1F0-8C17-D179-AF063F7FC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195" y="4429957"/>
              <a:ext cx="742935" cy="23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7BC44-0887-A07C-5808-44BDFCC3D50C}"/>
              </a:ext>
            </a:extLst>
          </p:cNvPr>
          <p:cNvGrpSpPr/>
          <p:nvPr/>
        </p:nvGrpSpPr>
        <p:grpSpPr>
          <a:xfrm>
            <a:off x="4350715" y="1785066"/>
            <a:ext cx="4178604" cy="1583540"/>
            <a:chOff x="6365429" y="920928"/>
            <a:chExt cx="5728722" cy="25948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0795FD-A3C2-E495-491E-A8D763FD7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72"/>
            <a:stretch/>
          </p:blipFill>
          <p:spPr>
            <a:xfrm>
              <a:off x="6365429" y="920928"/>
              <a:ext cx="5252641" cy="25948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2B5BD-DE80-0EC3-C90F-6CA98C1F61E4}"/>
                </a:ext>
              </a:extLst>
            </p:cNvPr>
            <p:cNvSpPr txBox="1"/>
            <p:nvPr/>
          </p:nvSpPr>
          <p:spPr>
            <a:xfrm>
              <a:off x="10997438" y="2605522"/>
              <a:ext cx="697993" cy="50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LED</a:t>
              </a:r>
              <a:endParaRPr lang="en-IN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620C93-B9EC-7493-A091-981330C30720}"/>
                </a:ext>
              </a:extLst>
            </p:cNvPr>
            <p:cNvSpPr txBox="1"/>
            <p:nvPr/>
          </p:nvSpPr>
          <p:spPr>
            <a:xfrm>
              <a:off x="8967088" y="2795633"/>
              <a:ext cx="697993" cy="506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LDR</a:t>
              </a:r>
              <a:endParaRPr lang="en-IN" sz="1400" b="1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A50DA9-5DC6-2ABE-17B3-35F4F9270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175" y="2858609"/>
              <a:ext cx="249812" cy="729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8D8AC28-6514-9C2F-8F58-BEE0CDB2777E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10731012" y="2759411"/>
              <a:ext cx="266425" cy="992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B21CD-DAF2-F8DE-B613-9CC4CB18960E}"/>
                </a:ext>
              </a:extLst>
            </p:cNvPr>
            <p:cNvSpPr txBox="1"/>
            <p:nvPr/>
          </p:nvSpPr>
          <p:spPr>
            <a:xfrm>
              <a:off x="8560943" y="1558397"/>
              <a:ext cx="796355" cy="50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Shaft</a:t>
              </a:r>
              <a:endParaRPr lang="en-IN" sz="1400" b="1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92D1C8-543F-304F-843C-40D3FA5AB00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9357298" y="1811564"/>
              <a:ext cx="249812" cy="183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2F9521-695D-A5B3-A46A-444158231C19}"/>
                </a:ext>
              </a:extLst>
            </p:cNvPr>
            <p:cNvSpPr txBox="1"/>
            <p:nvPr/>
          </p:nvSpPr>
          <p:spPr>
            <a:xfrm>
              <a:off x="10970136" y="1513298"/>
              <a:ext cx="1124015" cy="86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Code Disc</a:t>
              </a:r>
              <a:endPara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CDFFD0F-7CC6-EDCF-19CA-A4139D0A7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8084" y="1926770"/>
              <a:ext cx="367762" cy="169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6AFF595-5EA5-5E4F-770E-9D273EC3F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BB1A3FF-B16C-1BA5-4940-87813B088D4C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403D58C-40A7-A551-ED83-5582FB0A5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8D715C-3F6E-922F-92CA-B307D3988CE4}"/>
              </a:ext>
            </a:extLst>
          </p:cNvPr>
          <p:cNvGrpSpPr/>
          <p:nvPr/>
        </p:nvGrpSpPr>
        <p:grpSpPr>
          <a:xfrm>
            <a:off x="8478891" y="1611753"/>
            <a:ext cx="3539356" cy="4058212"/>
            <a:chOff x="6314056" y="941936"/>
            <a:chExt cx="4926625" cy="5447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52DFFD-62C3-4FAA-DF59-14D635C4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056" y="941936"/>
              <a:ext cx="4926625" cy="54473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8CFB66-0E6E-40C9-6A87-D6FD66C4AA48}"/>
                </a:ext>
              </a:extLst>
            </p:cNvPr>
            <p:cNvSpPr/>
            <p:nvPr/>
          </p:nvSpPr>
          <p:spPr>
            <a:xfrm>
              <a:off x="8300621" y="2432482"/>
              <a:ext cx="1376039" cy="757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56394FE-3655-8620-696F-BE513E73F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2" y="4340461"/>
            <a:ext cx="3333596" cy="20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9800FA3-5236-0D9F-8FE5-B909F63C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50312-DECB-DB69-0B4F-6600BB905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4145D012-769E-88C8-2DA5-435A3638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2D30D-E2FF-6852-1A43-4BE9FEAC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648E07-7199-1182-31EB-FE14E4AF57C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References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D42F76-A74B-B5AB-4A9D-4C19DD93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15C-FE13-84D4-C514-4B086FC2E725}"/>
              </a:ext>
            </a:extLst>
          </p:cNvPr>
          <p:cNvSpPr txBox="1"/>
          <p:nvPr/>
        </p:nvSpPr>
        <p:spPr>
          <a:xfrm>
            <a:off x="0" y="1251751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Avallone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(2019) ‘An inexpensive anemometer using Arduino board’, </a:t>
            </a:r>
            <a:r>
              <a:rPr lang="en-IN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Facta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universitatis - series: Electronics and Energetics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32(3), pp. 359–368. doi:10.2298/fuee1903359a.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Carlos-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Mancilla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M.A.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(2020) ‘Educational mechatronics and internet of things: A case study on dynamic systems using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meiot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weather station’,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21(1), p. 181. doi:10.3390/s21010181.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Coquilla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R.V.,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Obermeier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White, B.R. (2007) ‘Calibration procedures and uncertainty in wind power anemometers’,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 Engineering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31(5), pp. 303–316. doi:10.1260/030952407783418720.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Lindley, D. (1975) ‘The design and performance of a 6-Cup anemometer’,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Applied Meteorology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14(6), pp. 1135–1145. doi:10.1175/1520-0450(1975)014&amp;lt;1135:tdapoa&amp;gt;2.0.co;2.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Pindado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Cubas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Sorribes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-Palmer, F. (2014) ‘The cup anemometer, a fundamental meteorological instrument for the wind energy industry. research at the IDR/UPM Institute’,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14(11), pp. 21418–21452. doi:10.3390/s141121418.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Sharifabad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H.K., Mirzaei, O. and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Talebi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M.H. (2011) ‘Design anemometer with transistor’,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Mechanics and Materials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110–116, pp. 2628–2630. doi:10.4028/www.scientific.net/amm.110-116.2628.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Sheppard, P.A. (1940) ‘An improved design of cup anemometer’,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Scientific Instruments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17(9), pp. 218–221. doi:10.1088/0950-7671/17/9/301.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143B5-0384-2F2B-13E4-CDD000B591F9}"/>
              </a:ext>
            </a:extLst>
          </p:cNvPr>
          <p:cNvSpPr txBox="1"/>
          <p:nvPr/>
        </p:nvSpPr>
        <p:spPr>
          <a:xfrm>
            <a:off x="5146427" y="88241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Anemometer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70104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RESULTS DEMONSTRATION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CD22-9EEE-401C-AC68-8EAA4170F52F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AE930-E0D0-8CBC-DDF0-7E02DC9D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94" y="0"/>
            <a:ext cx="5290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CD22-9EEE-401C-AC68-8EAA4170F52F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</p:spTree>
    <p:extLst>
      <p:ext uri="{BB962C8B-B14F-4D97-AF65-F5344CB8AC3E}">
        <p14:creationId xmlns:p14="http://schemas.microsoft.com/office/powerpoint/2010/main" val="118557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768</Words>
  <Application>Microsoft Office PowerPoint</Application>
  <PresentationFormat>Widescreen</PresentationFormat>
  <Paragraphs>162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kishor</dc:creator>
  <cp:lastModifiedBy>abhishek kishor</cp:lastModifiedBy>
  <cp:revision>311</cp:revision>
  <dcterms:created xsi:type="dcterms:W3CDTF">2023-10-11T09:40:50Z</dcterms:created>
  <dcterms:modified xsi:type="dcterms:W3CDTF">2023-11-09T19:03:50Z</dcterms:modified>
</cp:coreProperties>
</file>